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60120"/>
            <a:ext cx="5806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SMART MONEY</a:t>
            </a:r>
            <a:endParaRPr lang="en-US" sz="4300" dirty="0"/>
          </a:p>
          <a:p>
            <a:pPr indent="0" marL="0">
              <a:buNone/>
            </a:pPr>
            <a:r>
              <a:rPr lang="en-US" sz="4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CONCEPTS</a:t>
            </a:r>
            <a:endParaRPr lang="en-US" sz="4300" dirty="0"/>
          </a:p>
        </p:txBody>
      </p:sp>
      <p:sp>
        <p:nvSpPr>
          <p:cNvPr id="6" name="Shape 4"/>
          <p:cNvSpPr/>
          <p:nvPr/>
        </p:nvSpPr>
        <p:spPr>
          <a:xfrm>
            <a:off x="658368" y="2761488"/>
            <a:ext cx="2057400" cy="9144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309067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A8A8A8"/>
                </a:solidFill>
              </a:rPr>
              <a:t>Structure • Liquidity • POIs • Execution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85800" y="3657600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8A8A8"/>
                </a:solidFill>
              </a:rPr>
              <a:t>Educational slide deck built from the SMC guide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492240" y="914400"/>
            <a:ext cx="5074920" cy="2898648"/>
          </a:xfrm>
          <a:prstGeom prst="rect">
            <a:avLst/>
          </a:prstGeom>
          <a:solidFill>
            <a:srgbClr val="101010"/>
          </a:solidFill>
          <a:ln w="15240">
            <a:solidFill>
              <a:srgbClr val="E10600"/>
            </a:solidFill>
            <a:prstDash val="solid"/>
          </a:ln>
        </p:spPr>
      </p:sp>
      <p:pic>
        <p:nvPicPr>
          <p:cNvPr id="10" name="Image 0" descr="/mnt/data/smc_assets/entry_mode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7960" y="960120"/>
            <a:ext cx="4983480" cy="2807208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565392" y="4069080"/>
            <a:ext cx="4919472" cy="786384"/>
          </a:xfrm>
          <a:prstGeom prst="roundRect">
            <a:avLst>
              <a:gd name="adj" fmla="val 9302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729984" y="4187952"/>
            <a:ext cx="4590288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RULE: NEVER TRADE A SINGLE CONCEPT IN ISOLATION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TO USE THIS TRAINING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Study one concept, mark it on charts, then move to the next lesson.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1691640"/>
            <a:ext cx="5349240" cy="2514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Watch the lesson once without trading it live.
</a:t>
            </a:r>
            <a:endParaRPr lang="en-US" sz="1800" dirty="0"/>
          </a:p>
          <a:p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10 examples on replay or screenshots.
</a:t>
            </a:r>
            <a:endParaRPr lang="en-US" sz="1800" dirty="0"/>
          </a:p>
          <a:p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a simple checklist before adding risk.
</a:t>
            </a:r>
            <a:endParaRPr lang="en-US" sz="1800" dirty="0"/>
          </a:p>
          <a:p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mistakes before moving to the next concept.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446520" y="1417320"/>
            <a:ext cx="1600200" cy="310896"/>
          </a:xfrm>
          <a:prstGeom prst="roundRect">
            <a:avLst>
              <a:gd name="adj" fmla="val 14706"/>
            </a:avLst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37960" y="1481328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STUDY FLOW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6446520" y="1901952"/>
            <a:ext cx="883310" cy="685800"/>
          </a:xfrm>
          <a:prstGeom prst="roundRect">
            <a:avLst>
              <a:gd name="adj" fmla="val 6667"/>
            </a:avLst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01384" y="2048256"/>
            <a:ext cx="77358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LEARN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494422" y="1901952"/>
            <a:ext cx="883310" cy="685800"/>
          </a:xfrm>
          <a:prstGeom prst="roundRect">
            <a:avLst>
              <a:gd name="adj" fmla="val 6667"/>
            </a:avLst>
          </a:prstGeom>
          <a:solidFill>
            <a:srgbClr val="222222"/>
          </a:solidFill>
          <a:ln w="12700">
            <a:solidFill>
              <a:srgbClr val="4A4A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549286" y="2048256"/>
            <a:ext cx="77358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MARKUP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542325" y="1901952"/>
            <a:ext cx="883310" cy="685800"/>
          </a:xfrm>
          <a:prstGeom prst="roundRect">
            <a:avLst>
              <a:gd name="adj" fmla="val 6667"/>
            </a:avLst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97189" y="2048256"/>
            <a:ext cx="77358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BACKTEST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590227" y="1901952"/>
            <a:ext cx="883310" cy="685800"/>
          </a:xfrm>
          <a:prstGeom prst="roundRect">
            <a:avLst>
              <a:gd name="adj" fmla="val 6667"/>
            </a:avLst>
          </a:prstGeom>
          <a:solidFill>
            <a:srgbClr val="222222"/>
          </a:solidFill>
          <a:ln w="12700">
            <a:solidFill>
              <a:srgbClr val="4A4A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45091" y="2048256"/>
            <a:ext cx="77358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EXECUTE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10638130" y="1901952"/>
            <a:ext cx="883310" cy="685800"/>
          </a:xfrm>
          <a:prstGeom prst="roundRect">
            <a:avLst>
              <a:gd name="adj" fmla="val 6667"/>
            </a:avLst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692994" y="2048256"/>
            <a:ext cx="77358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JOURNAL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446520" y="3063240"/>
            <a:ext cx="5074920" cy="868680"/>
          </a:xfrm>
          <a:prstGeom prst="roundRect">
            <a:avLst>
              <a:gd name="adj" fmla="val 8421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611112" y="3182112"/>
            <a:ext cx="4745736" cy="6309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Knowledge first. Execution second. Consistency follows.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446520" y="4160520"/>
            <a:ext cx="5074920" cy="868680"/>
          </a:xfrm>
          <a:prstGeom prst="roundRect">
            <a:avLst>
              <a:gd name="adj" fmla="val 8421"/>
            </a:avLst>
          </a:prstGeom>
          <a:solidFill>
            <a:srgbClr val="141414"/>
          </a:solidFill>
          <a:ln w="17780">
            <a:solidFill>
              <a:srgbClr val="4A4A4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611112" y="4279392"/>
            <a:ext cx="4745736" cy="6309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Do not rush: one concept, one chart, one rule at a time.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SMC ROADMAP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The full sequence before a trade idea becomes a setup.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777240" y="1508760"/>
            <a:ext cx="2788920" cy="841248"/>
          </a:xfrm>
          <a:prstGeom prst="roundRect">
            <a:avLst>
              <a:gd name="adj" fmla="val 8696"/>
            </a:avLst>
          </a:prstGeom>
          <a:solidFill>
            <a:srgbClr val="141414"/>
          </a:solidFill>
          <a:ln w="12700">
            <a:solidFill>
              <a:srgbClr val="4A4A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41832" y="176479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01  Structure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480560" y="1508760"/>
            <a:ext cx="2788920" cy="841248"/>
          </a:xfrm>
          <a:prstGeom prst="roundRect">
            <a:avLst>
              <a:gd name="adj" fmla="val 8696"/>
            </a:avLst>
          </a:prstGeom>
          <a:solidFill>
            <a:srgbClr val="141414"/>
          </a:solidFill>
          <a:ln w="12700">
            <a:solidFill>
              <a:srgbClr val="4A4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45152" y="176479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02  Liquidity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183880" y="1508760"/>
            <a:ext cx="2788920" cy="841248"/>
          </a:xfrm>
          <a:prstGeom prst="roundRect">
            <a:avLst>
              <a:gd name="adj" fmla="val 8696"/>
            </a:avLst>
          </a:prstGeom>
          <a:solidFill>
            <a:srgbClr val="141414"/>
          </a:solidFill>
          <a:ln w="12700">
            <a:solidFill>
              <a:srgbClr val="4A4A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48472" y="176479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03  BOS / CHOCH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77240" y="2743200"/>
            <a:ext cx="2788920" cy="841248"/>
          </a:xfrm>
          <a:prstGeom prst="roundRect">
            <a:avLst>
              <a:gd name="adj" fmla="val 8696"/>
            </a:avLst>
          </a:prstGeom>
          <a:solidFill>
            <a:srgbClr val="141414"/>
          </a:solidFill>
          <a:ln w="12700">
            <a:solidFill>
              <a:srgbClr val="4A4A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299923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04  Displacement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480560" y="2743200"/>
            <a:ext cx="2788920" cy="841248"/>
          </a:xfrm>
          <a:prstGeom prst="roundRect">
            <a:avLst>
              <a:gd name="adj" fmla="val 8696"/>
            </a:avLst>
          </a:prstGeom>
          <a:solidFill>
            <a:srgbClr val="141414"/>
          </a:solidFill>
          <a:ln w="12700">
            <a:solidFill>
              <a:srgbClr val="4A4A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45152" y="299923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05  FVG / OB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183880" y="2743200"/>
            <a:ext cx="2788920" cy="841248"/>
          </a:xfrm>
          <a:prstGeom prst="roundRect">
            <a:avLst>
              <a:gd name="adj" fmla="val 8696"/>
            </a:avLst>
          </a:prstGeom>
          <a:solidFill>
            <a:srgbClr val="141414"/>
          </a:solidFill>
          <a:ln w="22860">
            <a:solidFill>
              <a:srgbClr val="E106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48472" y="299923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10600"/>
                </a:solidFill>
              </a:rPr>
              <a:t>06  POI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77240" y="3977640"/>
            <a:ext cx="2788920" cy="841248"/>
          </a:xfrm>
          <a:prstGeom prst="roundRect">
            <a:avLst>
              <a:gd name="adj" fmla="val 8696"/>
            </a:avLst>
          </a:prstGeom>
          <a:solidFill>
            <a:srgbClr val="141414"/>
          </a:solidFill>
          <a:ln w="12700">
            <a:solidFill>
              <a:srgbClr val="4A4A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41832" y="423367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07  Premium / Discount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4480560" y="3977640"/>
            <a:ext cx="2788920" cy="841248"/>
          </a:xfrm>
          <a:prstGeom prst="roundRect">
            <a:avLst>
              <a:gd name="adj" fmla="val 8696"/>
            </a:avLst>
          </a:prstGeom>
          <a:solidFill>
            <a:srgbClr val="141414"/>
          </a:solidFill>
          <a:ln w="12700">
            <a:solidFill>
              <a:srgbClr val="4A4A4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45152" y="423367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08  Entry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8183880" y="3977640"/>
            <a:ext cx="2788920" cy="841248"/>
          </a:xfrm>
          <a:prstGeom prst="roundRect">
            <a:avLst>
              <a:gd name="adj" fmla="val 8696"/>
            </a:avLst>
          </a:prstGeom>
          <a:solidFill>
            <a:srgbClr val="141414"/>
          </a:solidFill>
          <a:ln w="12700">
            <a:solidFill>
              <a:srgbClr val="4A4A4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48472" y="423367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09  Risk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1965960" y="5321808"/>
            <a:ext cx="8366760" cy="594360"/>
          </a:xfrm>
          <a:prstGeom prst="roundRect">
            <a:avLst>
              <a:gd name="adj" fmla="val 12308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130552" y="5440680"/>
            <a:ext cx="8037576" cy="3566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 setup is strongest when multiple pieces of evidence stack in the same location.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MARKET STRUCTURE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Structure shows whether buyers or sellers control the auction.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1536192"/>
            <a:ext cx="5440680" cy="2788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Bullish: Higher Highs + Higher Lows.
</a:t>
            </a:r>
            <a:endParaRPr lang="en-US" sz="1700" dirty="0"/>
          </a:p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Bearish: Lower Lows + Lower Highs.
</a:t>
            </a:r>
            <a:endParaRPr lang="en-US" sz="1700" dirty="0"/>
          </a:p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clean break supports continuation.
</a:t>
            </a:r>
            <a:endParaRPr lang="en-US" sz="1700" dirty="0"/>
          </a:p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matters: use meaningful swings, not random noise.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400800" y="1298448"/>
            <a:ext cx="5257800" cy="2999232"/>
          </a:xfrm>
          <a:prstGeom prst="rect">
            <a:avLst/>
          </a:prstGeom>
          <a:solidFill>
            <a:srgbClr val="101010"/>
          </a:solidFill>
          <a:ln w="15240">
            <a:solidFill>
              <a:srgbClr val="E10600"/>
            </a:solidFill>
            <a:prstDash val="solid"/>
          </a:ln>
        </p:spPr>
      </p:sp>
      <p:pic>
        <p:nvPicPr>
          <p:cNvPr id="10" name="Image 0" descr="/mnt/data/smc_assets/structu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1344168"/>
            <a:ext cx="5166360" cy="2907792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446520" y="4507992"/>
            <a:ext cx="5166360" cy="713232"/>
          </a:xfrm>
          <a:prstGeom prst="roundRect">
            <a:avLst>
              <a:gd name="adj" fmla="val 10256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1112" y="4626864"/>
            <a:ext cx="4837176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Question: Is price building, breaking, or reversing structure?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LIQUIDITY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Obvious highs and lows often attract orders before expansion.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1572768"/>
            <a:ext cx="5440680" cy="2926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Buy-side liquidity rests above highs.
</a:t>
            </a:r>
            <a:endParaRPr lang="en-US" sz="1700" dirty="0"/>
          </a:p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Sell-side liquidity rests below lows.
</a:t>
            </a:r>
            <a:endParaRPr lang="en-US" sz="1700" dirty="0"/>
          </a:p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sweep trades through a level and rejects back inside.
</a:t>
            </a:r>
            <a:endParaRPr lang="en-US" sz="1700" dirty="0"/>
          </a:p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true breakout shows acceptance, displacement and follow-through.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400800" y="1298448"/>
            <a:ext cx="5257800" cy="2999232"/>
          </a:xfrm>
          <a:prstGeom prst="rect">
            <a:avLst/>
          </a:prstGeom>
          <a:solidFill>
            <a:srgbClr val="101010"/>
          </a:solidFill>
          <a:ln w="15240">
            <a:solidFill>
              <a:srgbClr val="E10600"/>
            </a:solidFill>
            <a:prstDash val="solid"/>
          </a:ln>
        </p:spPr>
      </p:sp>
      <p:pic>
        <p:nvPicPr>
          <p:cNvPr id="10" name="Image 0" descr="/mnt/data/smc_assets/liquidit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1344168"/>
            <a:ext cx="5166360" cy="2907792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446520" y="4507992"/>
            <a:ext cx="5166360" cy="713232"/>
          </a:xfrm>
          <a:prstGeom prst="roundRect">
            <a:avLst>
              <a:gd name="adj" fmla="val 10256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1112" y="4626864"/>
            <a:ext cx="4837176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Liquidity gives price a reason to move before the move.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BOS AND CHOCH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Use structure breaks to separate continuation from possible reversal.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1572768"/>
            <a:ext cx="5440680" cy="2834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BOS: price closes through structure in the trend direction.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CHOCH: price breaks against the current trend.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CHOCH is an early warning, not an automatic entry.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Quality improves when the break is supported by displacement.</a:t>
            </a:r>
            <a:endParaRPr lang="en-US" sz="1680" dirty="0"/>
          </a:p>
        </p:txBody>
      </p:sp>
      <p:sp>
        <p:nvSpPr>
          <p:cNvPr id="9" name="Shape 7"/>
          <p:cNvSpPr/>
          <p:nvPr/>
        </p:nvSpPr>
        <p:spPr>
          <a:xfrm>
            <a:off x="6400800" y="1298448"/>
            <a:ext cx="5257800" cy="2999232"/>
          </a:xfrm>
          <a:prstGeom prst="rect">
            <a:avLst/>
          </a:prstGeom>
          <a:solidFill>
            <a:srgbClr val="101010"/>
          </a:solidFill>
          <a:ln w="15240">
            <a:solidFill>
              <a:srgbClr val="E10600"/>
            </a:solidFill>
            <a:prstDash val="solid"/>
          </a:ln>
        </p:spPr>
      </p:sp>
      <p:pic>
        <p:nvPicPr>
          <p:cNvPr id="10" name="Image 0" descr="/mnt/data/smc_assets/bos_cho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1344168"/>
            <a:ext cx="5166360" cy="2907792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446520" y="4507992"/>
            <a:ext cx="5166360" cy="713232"/>
          </a:xfrm>
          <a:prstGeom prst="roundRect">
            <a:avLst>
              <a:gd name="adj" fmla="val 10256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1112" y="4626864"/>
            <a:ext cx="4837176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BOS = continuation. CHOCH = possible control shift.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DISPLACEMENT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Displacement is evidence that aggressive participation entered the market.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1481328"/>
            <a:ext cx="5120640" cy="3474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Large candle bodies relative to recent candles.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Limited overlap and decisive closes.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Breaks meaningful structure.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Often leaves an imbalance behind.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Follow-through matters more than one impulse candle.</a:t>
            </a:r>
            <a:endParaRPr lang="en-US" sz="1680" dirty="0"/>
          </a:p>
        </p:txBody>
      </p:sp>
      <p:sp>
        <p:nvSpPr>
          <p:cNvPr id="9" name="Shape 7"/>
          <p:cNvSpPr/>
          <p:nvPr/>
        </p:nvSpPr>
        <p:spPr>
          <a:xfrm>
            <a:off x="6492240" y="1417320"/>
            <a:ext cx="1783080" cy="310896"/>
          </a:xfrm>
          <a:prstGeom prst="roundRect">
            <a:avLst>
              <a:gd name="adj" fmla="val 14706"/>
            </a:avLst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0" y="1481328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QUALITY CHECK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6492240" y="1874520"/>
            <a:ext cx="4480560" cy="502920"/>
          </a:xfrm>
          <a:prstGeom prst="roundRect">
            <a:avLst>
              <a:gd name="adj" fmla="val 14545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56832" y="1993392"/>
            <a:ext cx="4151376" cy="2651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1. Aggressive candle bodies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92240" y="2578608"/>
            <a:ext cx="4480560" cy="502920"/>
          </a:xfrm>
          <a:prstGeom prst="roundRect">
            <a:avLst>
              <a:gd name="adj" fmla="val 14545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56832" y="2697480"/>
            <a:ext cx="4151376" cy="2651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2. Break of a meaningful swing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492240" y="3282696"/>
            <a:ext cx="4480560" cy="502920"/>
          </a:xfrm>
          <a:prstGeom prst="roundRect">
            <a:avLst>
              <a:gd name="adj" fmla="val 14545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56832" y="3401568"/>
            <a:ext cx="4151376" cy="2651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3. Imbalance left behind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492240" y="3986784"/>
            <a:ext cx="4480560" cy="502920"/>
          </a:xfrm>
          <a:prstGeom prst="roundRect">
            <a:avLst>
              <a:gd name="adj" fmla="val 14545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656832" y="4105656"/>
            <a:ext cx="4151376" cy="2651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4. Follow-through, not instant retrace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FAIR VALUE GAPS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An FVG marks an imbalance created by aggressive movement.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1572768"/>
            <a:ext cx="5440680" cy="2834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Formed when candle 1 and candle 3 do not overlap.
</a:t>
            </a:r>
            <a:endParaRPr lang="en-US" sz="1700" dirty="0"/>
          </a:p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Stronger when created during displacement.
</a:t>
            </a:r>
            <a:endParaRPr lang="en-US" sz="1700" dirty="0"/>
          </a:p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Higher value when it causes BOS or CHOCH.
</a:t>
            </a:r>
            <a:endParaRPr lang="en-US" sz="1700" dirty="0"/>
          </a:p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Needs enough room to the next target for solid R:R.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400800" y="1298448"/>
            <a:ext cx="5257800" cy="2999232"/>
          </a:xfrm>
          <a:prstGeom prst="rect">
            <a:avLst/>
          </a:prstGeom>
          <a:solidFill>
            <a:srgbClr val="101010"/>
          </a:solidFill>
          <a:ln w="15240">
            <a:solidFill>
              <a:srgbClr val="E10600"/>
            </a:solidFill>
            <a:prstDash val="solid"/>
          </a:ln>
        </p:spPr>
      </p:sp>
      <p:pic>
        <p:nvPicPr>
          <p:cNvPr id="10" name="Image 0" descr="/mnt/data/smc_assets/fv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1344168"/>
            <a:ext cx="5166360" cy="2907792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446520" y="4507992"/>
            <a:ext cx="5166360" cy="713232"/>
          </a:xfrm>
          <a:prstGeom prst="roundRect">
            <a:avLst>
              <a:gd name="adj" fmla="val 10256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1112" y="4626864"/>
            <a:ext cx="4837176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Grade the FVG by origin, structure, location and target room.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6. ORDER BLOCKS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The last opposing candle before displacement can act as a reaction zone.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1572768"/>
            <a:ext cx="5440680" cy="2834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Bullish OB: final bearish candle before bullish displacement.
</a:t>
            </a:r>
            <a:endParaRPr lang="en-US" sz="1700" dirty="0"/>
          </a:p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Bearish OB: final bullish candle before bearish displacement.
</a:t>
            </a:r>
            <a:endParaRPr lang="en-US" sz="1700" dirty="0"/>
          </a:p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 OBs break meaningful structure.
</a:t>
            </a:r>
            <a:endParaRPr lang="en-US" sz="1700" dirty="0"/>
          </a:p>
          <a:p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Fresh zones and clear invalidation matter.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400800" y="1298448"/>
            <a:ext cx="5257800" cy="2999232"/>
          </a:xfrm>
          <a:prstGeom prst="rect">
            <a:avLst/>
          </a:prstGeom>
          <a:solidFill>
            <a:srgbClr val="101010"/>
          </a:solidFill>
          <a:ln w="15240">
            <a:solidFill>
              <a:srgbClr val="E10600"/>
            </a:solidFill>
            <a:prstDash val="solid"/>
          </a:ln>
        </p:spPr>
      </p:sp>
      <p:pic>
        <p:nvPicPr>
          <p:cNvPr id="10" name="Image 0" descr="/mnt/data/smc_assets/order_blo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1344168"/>
            <a:ext cx="5166360" cy="2907792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446520" y="4507992"/>
            <a:ext cx="5166360" cy="713232"/>
          </a:xfrm>
          <a:prstGeom prst="roundRect">
            <a:avLst>
              <a:gd name="adj" fmla="val 10256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1112" y="4626864"/>
            <a:ext cx="4837176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Do not call every candle an order block. Validate the reaction.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7. POINTS OF INTEREST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A POI is a location where multiple forms of evidence overlap.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1426464"/>
            <a:ext cx="5257800" cy="3611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6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Higher-timeframe alignment.
</a:t>
            </a:r>
            <a:endParaRPr lang="en-US" sz="1620" dirty="0"/>
          </a:p>
          <a:p>
            <a:r>
              <a:rPr lang="en-US" sz="16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Fresh order block or imbalance.
</a:t>
            </a:r>
            <a:endParaRPr lang="en-US" sz="1620" dirty="0"/>
          </a:p>
          <a:p>
            <a:r>
              <a:rPr lang="en-US" sz="16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Nearby liquidity sweep.
</a:t>
            </a:r>
            <a:endParaRPr lang="en-US" sz="1620" dirty="0"/>
          </a:p>
          <a:p>
            <a:r>
              <a:rPr lang="en-US" sz="16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 shift or continuation BOS.
</a:t>
            </a:r>
            <a:endParaRPr lang="en-US" sz="1620" dirty="0"/>
          </a:p>
          <a:p>
            <a:r>
              <a:rPr lang="en-US" sz="16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Premium / discount alignment.
</a:t>
            </a:r>
            <a:endParaRPr lang="en-US" sz="1620" dirty="0"/>
          </a:p>
          <a:p>
            <a:r>
              <a:rPr lang="en-US" sz="16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target and invalidation point.</a:t>
            </a:r>
            <a:endParaRPr lang="en-US" sz="1620" dirty="0"/>
          </a:p>
        </p:txBody>
      </p:sp>
      <p:sp>
        <p:nvSpPr>
          <p:cNvPr id="9" name="Shape 7"/>
          <p:cNvSpPr/>
          <p:nvPr/>
        </p:nvSpPr>
        <p:spPr>
          <a:xfrm>
            <a:off x="6492240" y="1417320"/>
            <a:ext cx="1737360" cy="310896"/>
          </a:xfrm>
          <a:prstGeom prst="roundRect">
            <a:avLst>
              <a:gd name="adj" fmla="val 14706"/>
            </a:avLst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0" y="1481328"/>
            <a:ext cx="1554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POI RANKING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6492240" y="1901952"/>
            <a:ext cx="1088136" cy="685800"/>
          </a:xfrm>
          <a:prstGeom prst="roundRect">
            <a:avLst>
              <a:gd name="adj" fmla="val 6667"/>
            </a:avLst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47104" y="2048256"/>
            <a:ext cx="978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LOCATION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744968" y="1901952"/>
            <a:ext cx="1088136" cy="685800"/>
          </a:xfrm>
          <a:prstGeom prst="roundRect">
            <a:avLst>
              <a:gd name="adj" fmla="val 6667"/>
            </a:avLst>
          </a:prstGeom>
          <a:solidFill>
            <a:srgbClr val="222222"/>
          </a:solidFill>
          <a:ln w="12700">
            <a:solidFill>
              <a:srgbClr val="4A4A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99832" y="2048256"/>
            <a:ext cx="978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REACTION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997696" y="1901952"/>
            <a:ext cx="1088136" cy="685800"/>
          </a:xfrm>
          <a:prstGeom prst="roundRect">
            <a:avLst>
              <a:gd name="adj" fmla="val 6667"/>
            </a:avLst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052560" y="2048256"/>
            <a:ext cx="978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CONFIRMATION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10250424" y="1901952"/>
            <a:ext cx="1088136" cy="685800"/>
          </a:xfrm>
          <a:prstGeom prst="roundRect">
            <a:avLst>
              <a:gd name="adj" fmla="val 6667"/>
            </a:avLst>
          </a:prstGeom>
          <a:solidFill>
            <a:srgbClr val="222222"/>
          </a:solidFill>
          <a:ln w="12700">
            <a:solidFill>
              <a:srgbClr val="4A4A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05288" y="2048256"/>
            <a:ext cx="978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RISK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492240" y="3063240"/>
            <a:ext cx="4846320" cy="868680"/>
          </a:xfrm>
          <a:prstGeom prst="roundRect">
            <a:avLst>
              <a:gd name="adj" fmla="val 8421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56832" y="3182112"/>
            <a:ext cx="4517136" cy="6309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High-quality POIs stack confluence. Low-quality POIs are just rectangles.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492240" y="4160520"/>
            <a:ext cx="4846320" cy="868680"/>
          </a:xfrm>
          <a:prstGeom prst="roundRect">
            <a:avLst>
              <a:gd name="adj" fmla="val 8421"/>
            </a:avLst>
          </a:prstGeom>
          <a:solidFill>
            <a:srgbClr val="141414"/>
          </a:solidFill>
          <a:ln w="17780">
            <a:solidFill>
              <a:srgbClr val="4A4A4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656832" y="4279392"/>
            <a:ext cx="4517136" cy="6309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Ask: Why should price react here, and where am I wrong?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8. PREMIUM AND DISCOUNT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Frame the current dealing range before choosing buy or sell locations.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1481328"/>
            <a:ext cx="5257800" cy="3337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a meaningful swing low and swing high.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Midpoint = equilibrium.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Bullish narrative: prefer buying in discount.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Bearish narrative: prefer selling in premium.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matters during strong trends.</a:t>
            </a:r>
            <a:endParaRPr lang="en-US" sz="1680" dirty="0"/>
          </a:p>
        </p:txBody>
      </p:sp>
      <p:sp>
        <p:nvSpPr>
          <p:cNvPr id="9" name="Shape 7"/>
          <p:cNvSpPr/>
          <p:nvPr/>
        </p:nvSpPr>
        <p:spPr>
          <a:xfrm>
            <a:off x="6400800" y="1298448"/>
            <a:ext cx="5257800" cy="2999232"/>
          </a:xfrm>
          <a:prstGeom prst="rect">
            <a:avLst/>
          </a:prstGeom>
          <a:solidFill>
            <a:srgbClr val="101010"/>
          </a:solidFill>
          <a:ln w="15240">
            <a:solidFill>
              <a:srgbClr val="E10600"/>
            </a:solidFill>
            <a:prstDash val="solid"/>
          </a:ln>
        </p:spPr>
      </p:sp>
      <p:pic>
        <p:nvPicPr>
          <p:cNvPr id="10" name="Image 0" descr="/mnt/data/smc_assets/premium_discou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1344168"/>
            <a:ext cx="5166360" cy="2907792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446520" y="4507992"/>
            <a:ext cx="5166360" cy="713232"/>
          </a:xfrm>
          <a:prstGeom prst="roundRect">
            <a:avLst>
              <a:gd name="adj" fmla="val 10256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1112" y="4626864"/>
            <a:ext cx="4837176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Premium / discount is a filter - not a signal by itself.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9. SMC ENTRY MODEL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Build a sequence. Do not enter because price touched a rectangle.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1362456"/>
            <a:ext cx="5257800" cy="3703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higher-timeframe bias.
</a:t>
            </a:r>
            <a:endParaRPr lang="en-US" sz="1580" dirty="0"/>
          </a:p>
          <a:p>
            <a:r>
              <a:rPr lang="en-US" sz="15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likely liquidity target.
</a:t>
            </a:r>
            <a:endParaRPr lang="en-US" sz="1580" dirty="0"/>
          </a:p>
          <a:p>
            <a:r>
              <a:rPr lang="en-US" sz="15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Wait for sweep or reaction.
</a:t>
            </a:r>
            <a:endParaRPr lang="en-US" sz="1580" dirty="0"/>
          </a:p>
          <a:p>
            <a:r>
              <a:rPr lang="en-US" sz="15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BOS / CHOCH with displacement.
</a:t>
            </a:r>
            <a:endParaRPr lang="en-US" sz="1580" dirty="0"/>
          </a:p>
          <a:p>
            <a:r>
              <a:rPr lang="en-US" sz="15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OB or FVG from the move.
</a:t>
            </a:r>
            <a:endParaRPr lang="en-US" sz="1580" dirty="0"/>
          </a:p>
          <a:p>
            <a:r>
              <a:rPr lang="en-US" sz="15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 on a controlled retracement with clear invalidation.</a:t>
            </a:r>
            <a:endParaRPr lang="en-US" sz="1580" dirty="0"/>
          </a:p>
        </p:txBody>
      </p:sp>
      <p:sp>
        <p:nvSpPr>
          <p:cNvPr id="9" name="Shape 7"/>
          <p:cNvSpPr/>
          <p:nvPr/>
        </p:nvSpPr>
        <p:spPr>
          <a:xfrm>
            <a:off x="6400800" y="1298448"/>
            <a:ext cx="5257800" cy="2999232"/>
          </a:xfrm>
          <a:prstGeom prst="rect">
            <a:avLst/>
          </a:prstGeom>
          <a:solidFill>
            <a:srgbClr val="101010"/>
          </a:solidFill>
          <a:ln w="15240">
            <a:solidFill>
              <a:srgbClr val="E10600"/>
            </a:solidFill>
            <a:prstDash val="solid"/>
          </a:ln>
        </p:spPr>
      </p:sp>
      <p:pic>
        <p:nvPicPr>
          <p:cNvPr id="10" name="Image 0" descr="/mnt/data/smc_assets/entry_mode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1344168"/>
            <a:ext cx="5166360" cy="2907792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446520" y="4507992"/>
            <a:ext cx="5166360" cy="713232"/>
          </a:xfrm>
          <a:prstGeom prst="roundRect">
            <a:avLst>
              <a:gd name="adj" fmla="val 10256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1112" y="4626864"/>
            <a:ext cx="4837176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Bias → Liquidity → Reaction → Confirmation → Entry → Management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10. RISK MANAGEMENT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Your edge is useless if one trade can damage the account.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1444752"/>
            <a:ext cx="5440680" cy="3383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a fixed percentage or fixed dollar amount per trade.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stops where the setup is invalidated.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Calculate position size after defining stop distance.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move stops farther away to avoid taking a loss.
</a:t>
            </a:r>
            <a:endParaRPr lang="en-US" sz="1680" dirty="0"/>
          </a:p>
          <a:p>
            <a:r>
              <a:rPr lang="en-US" sz="1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daily and weekly maximum loss limits.</a:t>
            </a:r>
            <a:endParaRPr lang="en-US" sz="1680" dirty="0"/>
          </a:p>
        </p:txBody>
      </p:sp>
      <p:sp>
        <p:nvSpPr>
          <p:cNvPr id="9" name="Shape 7"/>
          <p:cNvSpPr/>
          <p:nvPr/>
        </p:nvSpPr>
        <p:spPr>
          <a:xfrm>
            <a:off x="6492240" y="1417320"/>
            <a:ext cx="1828800" cy="310896"/>
          </a:xfrm>
          <a:prstGeom prst="roundRect">
            <a:avLst>
              <a:gd name="adj" fmla="val 14706"/>
            </a:avLst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0" y="1481328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POSITION SIZE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6492240" y="1965960"/>
            <a:ext cx="4983480" cy="758952"/>
          </a:xfrm>
          <a:prstGeom prst="roundRect">
            <a:avLst>
              <a:gd name="adj" fmla="val 9639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56832" y="2084832"/>
            <a:ext cx="4654296" cy="521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Account Risk ÷ Stop Risk = Position Size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92240" y="2999232"/>
            <a:ext cx="4983480" cy="758952"/>
          </a:xfrm>
          <a:prstGeom prst="roundRect">
            <a:avLst>
              <a:gd name="adj" fmla="val 9639"/>
            </a:avLst>
          </a:prstGeom>
          <a:solidFill>
            <a:srgbClr val="141414"/>
          </a:solidFill>
          <a:ln w="17780">
            <a:solidFill>
              <a:srgbClr val="4A4A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56832" y="3118104"/>
            <a:ext cx="4654296" cy="521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Example: $100 max loss ÷ $20 risk per lot = 5 lots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492240" y="4032504"/>
            <a:ext cx="4983480" cy="868680"/>
          </a:xfrm>
          <a:prstGeom prst="roundRect">
            <a:avLst>
              <a:gd name="adj" fmla="val 8421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56832" y="4151376"/>
            <a:ext cx="4654296" cy="6309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Targets: opposing liquidity, session high/low, major swing or HTF POI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TRADE CHECKLIST AND JOURNAL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Use this before and after every trade.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1389888"/>
            <a:ext cx="5440680" cy="3566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HTF bias is clear.
</a:t>
            </a:r>
            <a:endParaRPr lang="en-US" sz="1640" dirty="0"/>
          </a:p>
          <a:p>
            <a:r>
              <a:rPr lang="en-US" sz="1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Price is at a meaningful POI.
</a:t>
            </a:r>
            <a:endParaRPr lang="en-US" sz="1640" dirty="0"/>
          </a:p>
          <a:p>
            <a:r>
              <a:rPr lang="en-US" sz="1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Liquidity has been identified.
</a:t>
            </a:r>
            <a:endParaRPr lang="en-US" sz="1640" dirty="0"/>
          </a:p>
          <a:p>
            <a:r>
              <a:rPr lang="en-US" sz="1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BOS / CHOCH is confirmed by a close.
</a:t>
            </a:r>
            <a:endParaRPr lang="en-US" sz="1640" dirty="0"/>
          </a:p>
          <a:p>
            <a:r>
              <a:rPr lang="en-US" sz="1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Entry, stop and target are defined.
</a:t>
            </a:r>
            <a:endParaRPr lang="en-US" sz="1640" dirty="0"/>
          </a:p>
          <a:p>
            <a:r>
              <a:rPr lang="en-US" sz="1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is within limits and R:R is acceptable.</a:t>
            </a:r>
            <a:endParaRPr lang="en-US" sz="1640" dirty="0"/>
          </a:p>
        </p:txBody>
      </p:sp>
      <p:sp>
        <p:nvSpPr>
          <p:cNvPr id="9" name="Shape 7"/>
          <p:cNvSpPr/>
          <p:nvPr/>
        </p:nvSpPr>
        <p:spPr>
          <a:xfrm>
            <a:off x="6492240" y="1417320"/>
            <a:ext cx="2011680" cy="310896"/>
          </a:xfrm>
          <a:prstGeom prst="roundRect">
            <a:avLst>
              <a:gd name="adj" fmla="val 14706"/>
            </a:avLst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0" y="14813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JOURNAL PROMPTS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492240" y="1847088"/>
            <a:ext cx="4846320" cy="3063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4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was the market narrative?
</a:t>
            </a:r>
            <a:endParaRPr lang="en-US" sz="1450" dirty="0"/>
          </a:p>
          <a:p>
            <a:r>
              <a:rPr lang="en-US" sz="14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liquidity pool was targeted?
</a:t>
            </a:r>
            <a:endParaRPr lang="en-US" sz="1450" dirty="0"/>
          </a:p>
          <a:p>
            <a:r>
              <a:rPr lang="en-US" sz="14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was the POI valid?
</a:t>
            </a:r>
            <a:endParaRPr lang="en-US" sz="1450" dirty="0"/>
          </a:p>
          <a:p>
            <a:r>
              <a:rPr lang="en-US" sz="14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confirmed the entry?
</a:t>
            </a:r>
            <a:endParaRPr lang="en-US" sz="1450" dirty="0"/>
          </a:p>
          <a:p>
            <a:r>
              <a:rPr lang="en-US" sz="14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Did I follow the risk plan?
</a:t>
            </a:r>
            <a:endParaRPr lang="en-US" sz="1450" dirty="0"/>
          </a:p>
          <a:p>
            <a:r>
              <a:rPr lang="en-US" sz="14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would invalidate this setup next time?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92240" y="5074920"/>
            <a:ext cx="4846320" cy="658368"/>
          </a:xfrm>
          <a:prstGeom prst="roundRect">
            <a:avLst>
              <a:gd name="adj" fmla="val 11111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56832" y="5193792"/>
            <a:ext cx="4517136" cy="42062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Your journal should expose repeatable behavior - not just wins and losses.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808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09399" y="0"/>
            <a:ext cx="82296" cy="6858000"/>
          </a:xfrm>
          <a:prstGeom prst="rect">
            <a:avLst/>
          </a:prstGeom>
          <a:solidFill>
            <a:srgbClr val="9B0000"/>
          </a:solidFill>
          <a:ln w="12700">
            <a:solidFill>
              <a:srgbClr val="9B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64224"/>
            <a:ext cx="11338560" cy="0"/>
          </a:xfrm>
          <a:prstGeom prst="line">
            <a:avLst/>
          </a:prstGeom>
          <a:noFill/>
          <a:ln w="12700">
            <a:solidFill>
              <a:srgbClr val="4A4A4A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47472"/>
            <a:ext cx="7452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GLOSSARY + NEXT STEPS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94360" y="896112"/>
            <a:ext cx="960120" cy="54864"/>
          </a:xfrm>
          <a:prstGeom prst="rect">
            <a:avLst/>
          </a:prstGeom>
          <a:solidFill>
            <a:srgbClr val="E10600"/>
          </a:solidFill>
          <a:ln w="1270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024128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Keep definitions simple and consistent, then continue the playlist.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731520" y="144475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10600"/>
                </a:solidFill>
              </a:rPr>
              <a:t>BOS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783080" y="1444752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Continuation break of structure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240487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10600"/>
                </a:solidFill>
              </a:rPr>
              <a:t>CHOCH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783080" y="2404872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Possible control shift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336499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10600"/>
                </a:solidFill>
              </a:rPr>
              <a:t>FVG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783080" y="3364992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Imbalance in price delivery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55080" y="144475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10600"/>
                </a:solidFill>
              </a:rPr>
              <a:t>OB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406640" y="1444752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Zone before displacement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355080" y="240487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10600"/>
                </a:solidFill>
              </a:rPr>
              <a:t>POI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406640" y="2404872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Location where evidence overlaps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355080" y="336499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10600"/>
                </a:solidFill>
              </a:rPr>
              <a:t>Liquidity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406640" y="3364992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Orders resting near highs/lows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77240" y="4590288"/>
            <a:ext cx="2240280" cy="548640"/>
          </a:xfrm>
          <a:prstGeom prst="roundRect">
            <a:avLst>
              <a:gd name="adj" fmla="val 13333"/>
            </a:avLst>
          </a:prstGeom>
          <a:solidFill>
            <a:srgbClr val="141414"/>
          </a:solidFill>
          <a:ln w="17780">
            <a:solidFill>
              <a:srgbClr val="E1060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41832" y="4709160"/>
            <a:ext cx="1911096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Continue your education: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246120" y="475488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youtube.com/playlist?list=PLQON0CDxv_Lk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914400" y="5650992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8A8"/>
                </a:solidFill>
              </a:rPr>
              <a:t>Educational purposes only. This is not financial advice and does not guarantee results.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02920" y="64465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8A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TDT | SMC EDUCATION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The Dopest Traders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SMC Educational Slides</dc:title>
  <dc:subject>Smart Money Concepts Educational Slides</dc:subject>
  <dc:creator>The Dopest Traders</dc:creator>
  <cp:lastModifiedBy>The Dopest Traders</cp:lastModifiedBy>
  <cp:revision>1</cp:revision>
  <dcterms:created xsi:type="dcterms:W3CDTF">2026-07-22T06:48:12Z</dcterms:created>
  <dcterms:modified xsi:type="dcterms:W3CDTF">2026-07-22T06:48:12Z</dcterms:modified>
</cp:coreProperties>
</file>